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406" r:id="rId3"/>
    <p:sldId id="418" r:id="rId4"/>
    <p:sldId id="416" r:id="rId5"/>
    <p:sldId id="407" r:id="rId6"/>
    <p:sldId id="408" r:id="rId7"/>
    <p:sldId id="409" r:id="rId8"/>
    <p:sldId id="410" r:id="rId9"/>
    <p:sldId id="411" r:id="rId10"/>
    <p:sldId id="412" r:id="rId11"/>
    <p:sldId id="413" r:id="rId12"/>
    <p:sldId id="414" r:id="rId13"/>
    <p:sldId id="415" r:id="rId14"/>
    <p:sldId id="420" r:id="rId15"/>
    <p:sldId id="417" r:id="rId16"/>
    <p:sldId id="4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6923" autoAdjust="0"/>
  </p:normalViewPr>
  <p:slideViewPr>
    <p:cSldViewPr snapToGrid="0" showGuides="1">
      <p:cViewPr varScale="1">
        <p:scale>
          <a:sx n="127" d="100"/>
          <a:sy n="127" d="100"/>
        </p:scale>
        <p:origin x="196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8175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3149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51029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412855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68429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2418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computationally demanding step (peak memory usage and run time ~= 1.3 Gb/10k cells and 10.4 minutes/10k cells)</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80566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MR8"/>
              </a:rPr>
              <a:t>createSCEobject</a:t>
            </a:r>
            <a:r>
              <a:rPr lang="en-US" sz="1200" dirty="0">
                <a:effectLst/>
                <a:latin typeface="CMR8"/>
              </a:rPr>
              <a:t> </a:t>
            </a:r>
            <a:r>
              <a:rPr lang="en-US" sz="1200" dirty="0">
                <a:latin typeface="CMR8"/>
              </a:rPr>
              <a:t>function </a:t>
            </a:r>
            <a:r>
              <a:rPr lang="en-US" sz="1200" dirty="0">
                <a:effectLst/>
                <a:latin typeface="CMR8"/>
              </a:rPr>
              <a:t>executes a series of computational steps leveraging the functionality implemented in the ’scran’ Bioconductor </a:t>
            </a:r>
            <a:r>
              <a:rPr lang="en-US" sz="1200" dirty="0" err="1">
                <a:effectLst/>
                <a:latin typeface="CMR8"/>
              </a:rPr>
              <a:t>package.We</a:t>
            </a:r>
            <a:r>
              <a:rPr lang="en-US" sz="1200" dirty="0">
                <a:effectLst/>
                <a:latin typeface="CMR8"/>
              </a:rPr>
              <a:t> adopted a normalization by deconvolution scheme (Lun et al., 2016) to eliminate systematic differences between libraries The identification of the most variable features involves fitting a trend on the variance vs. mean of log-normalized expression profiles and identifying genes with a positive biological variance component. If requested, a graph- based cell clustering procedure can be implemented. By default, it performs a Louvain clustering over a mutual-K nearest neighbor graph (k=20) estimated considering Euclidean cell-cell distances in the sub-space spanned by the 20 largest PCA components. It is also possible to specify any other graph-based clustering method available from the </a:t>
            </a:r>
            <a:r>
              <a:rPr lang="en-US" sz="1200" dirty="0" err="1">
                <a:effectLst/>
                <a:latin typeface="CMR8"/>
              </a:rPr>
              <a:t>igraph</a:t>
            </a:r>
            <a:r>
              <a:rPr lang="en-US" sz="1200" dirty="0">
                <a:effectLst/>
                <a:latin typeface="CMR8"/>
              </a:rPr>
              <a:t> package. Advanced users can directly specify an </a:t>
            </a:r>
            <a:r>
              <a:rPr lang="en-US" sz="1200" dirty="0" err="1">
                <a:effectLst/>
                <a:latin typeface="CMR8"/>
              </a:rPr>
              <a:t>NNGraphParam</a:t>
            </a:r>
            <a:r>
              <a:rPr lang="en-US" sz="1200" dirty="0">
                <a:effectLst/>
                <a:latin typeface="CMR8"/>
              </a:rPr>
              <a:t> object (from the bluster Bioconductor package) to achieve maximum control in the specification of this graph-based clustering task. Differential expression analysis and marker identification are conducted on one or more user- specified partitions, relying on the functionality implemented in the ’</a:t>
            </a:r>
            <a:r>
              <a:rPr lang="en-US" sz="1200" dirty="0" err="1">
                <a:effectLst/>
                <a:latin typeface="CMR8"/>
              </a:rPr>
              <a:t>findMarkers</a:t>
            </a:r>
            <a:r>
              <a:rPr lang="en-US" sz="1200" dirty="0">
                <a:effectLst/>
                <a:latin typeface="CMR8"/>
              </a:rPr>
              <a:t>’ function. For marker identification, a Wilcoxon rank sum test is considered by default, but other options (t-test, binomial test) can also be specified. For every cluster, pairwise tests are performed against any other cluster and, by default, genes are ranked based on the maximal observed p-</a:t>
            </a:r>
            <a:r>
              <a:rPr lang="en-US" sz="1200" dirty="0" err="1">
                <a:effectLst/>
                <a:latin typeface="CMR8"/>
              </a:rPr>
              <a:t>val</a:t>
            </a:r>
            <a:r>
              <a:rPr lang="en-US" sz="1200" dirty="0">
                <a:effectLst/>
                <a:latin typeface="CMR8"/>
              </a:rPr>
              <a:t> (</a:t>
            </a:r>
            <a:r>
              <a:rPr lang="en-US" sz="1200" dirty="0" err="1">
                <a:effectLst/>
                <a:latin typeface="CMR8"/>
              </a:rPr>
              <a:t>pval.type</a:t>
            </a:r>
            <a:r>
              <a:rPr lang="en-US" sz="1200" dirty="0">
                <a:effectLst/>
                <a:latin typeface="CMR8"/>
              </a:rPr>
              <a:t>=’all’ in the </a:t>
            </a:r>
            <a:r>
              <a:rPr lang="en-US" sz="1200" dirty="0" err="1">
                <a:effectLst/>
                <a:latin typeface="CMR8"/>
              </a:rPr>
              <a:t>paramFindMarkers</a:t>
            </a:r>
            <a:r>
              <a:rPr lang="en-US" sz="1200" dirty="0">
                <a:effectLst/>
                <a:latin typeface="CMR8"/>
              </a:rPr>
              <a:t> input parameter). Optionally, the user can adopt other strategies to consolidate DE signals. Furthermore, ad-hoc pre-calculated lists of markers can also be provided</a:t>
            </a:r>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4345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5441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MR8"/>
              </a:rPr>
              <a:t>module facilitates the exploration of relationships between the covariates included in the metadata of the SCE </a:t>
            </a:r>
            <a:r>
              <a:rPr lang="en-US" sz="1200" dirty="0" err="1">
                <a:effectLst/>
                <a:latin typeface="CMR8"/>
              </a:rPr>
              <a:t>ob</a:t>
            </a:r>
            <a:r>
              <a:rPr lang="en-US" sz="1200" dirty="0">
                <a:effectLst/>
                <a:latin typeface="CMR8"/>
              </a:rPr>
              <a:t> </a:t>
            </a:r>
            <a:r>
              <a:rPr lang="en-US" sz="1200" dirty="0" err="1">
                <a:effectLst/>
                <a:latin typeface="CMR8"/>
              </a:rPr>
              <a:t>ject</a:t>
            </a:r>
            <a:r>
              <a:rPr lang="en-US" sz="1200" dirty="0">
                <a:effectLst/>
                <a:latin typeface="CMR8"/>
              </a:rPr>
              <a:t> (specified by the ’</a:t>
            </a:r>
            <a:r>
              <a:rPr lang="en-US" sz="1200" dirty="0" err="1">
                <a:effectLst/>
                <a:latin typeface="CMR8"/>
              </a:rPr>
              <a:t>metadataVars</a:t>
            </a:r>
            <a:r>
              <a:rPr lang="en-US" sz="1200" dirty="0">
                <a:effectLst/>
                <a:latin typeface="CMR8"/>
              </a:rPr>
              <a:t>’ and ’</a:t>
            </a:r>
            <a:r>
              <a:rPr lang="en-US" sz="1200" dirty="0" err="1">
                <a:effectLst/>
                <a:latin typeface="CMR8"/>
              </a:rPr>
              <a:t>partitionVars</a:t>
            </a:r>
            <a:r>
              <a:rPr lang="en-US" sz="1200" dirty="0">
                <a:effectLst/>
                <a:latin typeface="CMR8"/>
              </a:rPr>
              <a:t>’ parameters of </a:t>
            </a:r>
            <a:r>
              <a:rPr lang="en-US" sz="1200" dirty="0" err="1">
                <a:effectLst/>
                <a:latin typeface="CMR8"/>
              </a:rPr>
              <a:t>creatSCEobject</a:t>
            </a:r>
            <a:r>
              <a:rPr lang="en-US" sz="1200" dirty="0">
                <a:effectLst/>
                <a:latin typeface="CMR8"/>
              </a:rPr>
              <a:t>)</a:t>
            </a:r>
          </a:p>
          <a:p>
            <a:r>
              <a:rPr lang="en-US" sz="1200" dirty="0">
                <a:effectLst/>
                <a:latin typeface="CMR8"/>
              </a:rPr>
              <a:t>’Categories’ section, bar plots can be used to analyze one- or two-dimensional distribution functions involving categorical covariates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0208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8"/>
              </a:rPr>
              <a:t>The ’Matrix’ tab enables the generation of bivariate count tables. The ’Field’ section of this module allows the exploration of how the value of one or more continuous covariates changes concerning another variable</a:t>
            </a:r>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71323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MR8"/>
              </a:rPr>
              <a:t>boxcor</a:t>
            </a:r>
            <a:r>
              <a:rPr lang="en-US" sz="1200" dirty="0">
                <a:effectLst/>
                <a:latin typeface="CMR8"/>
              </a:rPr>
              <a:t>’ is the Pearson correlation value between the gene expression profile and a binary indicator vector of the cluster of interest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922159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MR8"/>
              </a:rPr>
              <a:t>In the ’Find new markers’ section, users can investigate markers for specific sets of cells, selected on the fly from 2D embeddings using the box or lasso tools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49103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2126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5/20/24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5/20/24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9A828B-3570-0C00-5215-2F77CCA8CDDF}"/>
              </a:ext>
            </a:extLst>
          </p:cNvPr>
          <p:cNvPicPr>
            <a:picLocks noChangeAspect="1"/>
          </p:cNvPicPr>
          <p:nvPr/>
        </p:nvPicPr>
        <p:blipFill>
          <a:blip r:embed="rId3"/>
          <a:stretch>
            <a:fillRect/>
          </a:stretch>
        </p:blipFill>
        <p:spPr>
          <a:xfrm>
            <a:off x="7916807" y="0"/>
            <a:ext cx="3111500" cy="3644900"/>
          </a:xfrm>
          <a:prstGeom prst="rect">
            <a:avLst/>
          </a:prstGeom>
        </p:spPr>
      </p:pic>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7186557" y="3656902"/>
            <a:ext cx="4572001" cy="1663298"/>
          </a:xfrm>
        </p:spPr>
        <p:txBody>
          <a:bodyPr>
            <a:normAutofit/>
          </a:bodyPr>
          <a:lstStyle/>
          <a:p>
            <a:r>
              <a:rPr lang="en-US" dirty="0"/>
              <a:t>5-21-24 code review</a:t>
            </a:r>
          </a:p>
          <a:p>
            <a:r>
              <a:rPr lang="en-US" dirty="0"/>
              <a:t>Ty Bottorff – Bioinformatics postdoc</a:t>
            </a:r>
          </a:p>
          <a:p>
            <a:r>
              <a:rPr lang="en-US" dirty="0"/>
              <a:t>Linsley lab</a:t>
            </a:r>
          </a:p>
        </p:txBody>
      </p:sp>
      <p:pic>
        <p:nvPicPr>
          <p:cNvPr id="4" name="Picture 3">
            <a:extLst>
              <a:ext uri="{FF2B5EF4-FFF2-40B4-BE49-F238E27FC236}">
                <a16:creationId xmlns:a16="http://schemas.microsoft.com/office/drawing/2014/main" id="{F2D42D42-282E-AE94-9978-6DD476DF0677}"/>
              </a:ext>
            </a:extLst>
          </p:cNvPr>
          <p:cNvPicPr>
            <a:picLocks noChangeAspect="1"/>
          </p:cNvPicPr>
          <p:nvPr/>
        </p:nvPicPr>
        <p:blipFill>
          <a:blip r:embed="rId4"/>
          <a:stretch>
            <a:fillRect/>
          </a:stretch>
        </p:blipFill>
        <p:spPr>
          <a:xfrm>
            <a:off x="261258" y="0"/>
            <a:ext cx="7521437" cy="6858000"/>
          </a:xfrm>
          <a:prstGeom prst="rect">
            <a:avLst/>
          </a:prstGeom>
        </p:spPr>
      </p:pic>
      <p:pic>
        <p:nvPicPr>
          <p:cNvPr id="5" name="Picture 4">
            <a:extLst>
              <a:ext uri="{FF2B5EF4-FFF2-40B4-BE49-F238E27FC236}">
                <a16:creationId xmlns:a16="http://schemas.microsoft.com/office/drawing/2014/main" id="{468E89E8-754A-FEA5-53FB-1FEF5D37CBB4}"/>
              </a:ext>
            </a:extLst>
          </p:cNvPr>
          <p:cNvPicPr>
            <a:picLocks noChangeAspect="1"/>
          </p:cNvPicPr>
          <p:nvPr/>
        </p:nvPicPr>
        <p:blipFill>
          <a:blip r:embed="rId5"/>
          <a:stretch>
            <a:fillRect/>
          </a:stretch>
        </p:blipFill>
        <p:spPr>
          <a:xfrm>
            <a:off x="7264958" y="5413776"/>
            <a:ext cx="4415201" cy="144422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D03B8-39E7-62E2-C75C-20AA6B3CA15C}"/>
              </a:ext>
            </a:extLst>
          </p:cNvPr>
          <p:cNvPicPr>
            <a:picLocks noChangeAspect="1"/>
          </p:cNvPicPr>
          <p:nvPr/>
        </p:nvPicPr>
        <p:blipFill>
          <a:blip r:embed="rId3"/>
          <a:stretch>
            <a:fillRect/>
          </a:stretch>
        </p:blipFill>
        <p:spPr>
          <a:xfrm>
            <a:off x="592015" y="31369"/>
            <a:ext cx="10591800" cy="6826632"/>
          </a:xfrm>
          <a:prstGeom prst="rect">
            <a:avLst/>
          </a:prstGeom>
        </p:spPr>
      </p:pic>
    </p:spTree>
    <p:extLst>
      <p:ext uri="{BB962C8B-B14F-4D97-AF65-F5344CB8AC3E}">
        <p14:creationId xmlns:p14="http://schemas.microsoft.com/office/powerpoint/2010/main" val="273326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86743-5794-7656-926F-3E12E0B8115B}"/>
              </a:ext>
            </a:extLst>
          </p:cNvPr>
          <p:cNvPicPr>
            <a:picLocks noChangeAspect="1"/>
          </p:cNvPicPr>
          <p:nvPr/>
        </p:nvPicPr>
        <p:blipFill>
          <a:blip r:embed="rId3"/>
          <a:stretch>
            <a:fillRect/>
          </a:stretch>
        </p:blipFill>
        <p:spPr>
          <a:xfrm>
            <a:off x="953755" y="45042"/>
            <a:ext cx="10390833" cy="6812958"/>
          </a:xfrm>
          <a:prstGeom prst="rect">
            <a:avLst/>
          </a:prstGeom>
        </p:spPr>
      </p:pic>
    </p:spTree>
    <p:extLst>
      <p:ext uri="{BB962C8B-B14F-4D97-AF65-F5344CB8AC3E}">
        <p14:creationId xmlns:p14="http://schemas.microsoft.com/office/powerpoint/2010/main" val="249931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0DEB25-7DDF-CC82-99F9-3F09473D2ED8}"/>
              </a:ext>
            </a:extLst>
          </p:cNvPr>
          <p:cNvPicPr>
            <a:picLocks noChangeAspect="1"/>
          </p:cNvPicPr>
          <p:nvPr/>
        </p:nvPicPr>
        <p:blipFill>
          <a:blip r:embed="rId3"/>
          <a:stretch>
            <a:fillRect/>
          </a:stretch>
        </p:blipFill>
        <p:spPr>
          <a:xfrm>
            <a:off x="830245" y="22003"/>
            <a:ext cx="10531510" cy="6835997"/>
          </a:xfrm>
          <a:prstGeom prst="rect">
            <a:avLst/>
          </a:prstGeom>
        </p:spPr>
      </p:pic>
    </p:spTree>
    <p:extLst>
      <p:ext uri="{BB962C8B-B14F-4D97-AF65-F5344CB8AC3E}">
        <p14:creationId xmlns:p14="http://schemas.microsoft.com/office/powerpoint/2010/main" val="179830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419B6A-BDBF-5068-C8F7-F1964919E3C3}"/>
              </a:ext>
            </a:extLst>
          </p:cNvPr>
          <p:cNvPicPr>
            <a:picLocks noChangeAspect="1"/>
          </p:cNvPicPr>
          <p:nvPr/>
        </p:nvPicPr>
        <p:blipFill>
          <a:blip r:embed="rId3"/>
          <a:stretch>
            <a:fillRect/>
          </a:stretch>
        </p:blipFill>
        <p:spPr>
          <a:xfrm>
            <a:off x="2453391" y="0"/>
            <a:ext cx="6843091" cy="6858000"/>
          </a:xfrm>
          <a:prstGeom prst="rect">
            <a:avLst/>
          </a:prstGeom>
        </p:spPr>
      </p:pic>
    </p:spTree>
    <p:extLst>
      <p:ext uri="{BB962C8B-B14F-4D97-AF65-F5344CB8AC3E}">
        <p14:creationId xmlns:p14="http://schemas.microsoft.com/office/powerpoint/2010/main" val="1323892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0550D-6AE8-E0D8-64EA-43260FE01A0F}"/>
              </a:ext>
            </a:extLst>
          </p:cNvPr>
          <p:cNvPicPr>
            <a:picLocks noChangeAspect="1"/>
          </p:cNvPicPr>
          <p:nvPr/>
        </p:nvPicPr>
        <p:blipFill>
          <a:blip r:embed="rId3"/>
          <a:stretch>
            <a:fillRect/>
          </a:stretch>
        </p:blipFill>
        <p:spPr>
          <a:xfrm>
            <a:off x="673239" y="9546"/>
            <a:ext cx="10493829" cy="6848454"/>
          </a:xfrm>
          <a:prstGeom prst="rect">
            <a:avLst/>
          </a:prstGeom>
        </p:spPr>
      </p:pic>
    </p:spTree>
    <p:extLst>
      <p:ext uri="{BB962C8B-B14F-4D97-AF65-F5344CB8AC3E}">
        <p14:creationId xmlns:p14="http://schemas.microsoft.com/office/powerpoint/2010/main" val="4932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Proposed workflow</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Bioinformatician prepares &amp; shares object for biologist to just be able to run…</a:t>
            </a:r>
          </a:p>
          <a:p>
            <a:endParaRPr lang="en-US" dirty="0"/>
          </a:p>
          <a:p>
            <a:pPr marL="0" indent="0">
              <a:buNone/>
            </a:pPr>
            <a:r>
              <a:rPr lang="en-US" dirty="0"/>
              <a:t>library(</a:t>
            </a:r>
            <a:r>
              <a:rPr lang="en-US" dirty="0" err="1"/>
              <a:t>scX</a:t>
            </a:r>
            <a:r>
              <a:rPr lang="en-US" dirty="0"/>
              <a:t>)</a:t>
            </a:r>
          </a:p>
          <a:p>
            <a:pPr marL="0" indent="0">
              <a:buNone/>
            </a:pPr>
            <a:r>
              <a:rPr lang="en-US" dirty="0" err="1"/>
              <a:t>cseo</a:t>
            </a:r>
            <a:r>
              <a:rPr lang="en-US" dirty="0"/>
              <a:t> &lt;- </a:t>
            </a:r>
            <a:r>
              <a:rPr lang="en-US" dirty="0" err="1"/>
              <a:t>readRDS</a:t>
            </a:r>
            <a:r>
              <a:rPr lang="en-US" dirty="0"/>
              <a:t>(“path/to/</a:t>
            </a:r>
            <a:r>
              <a:rPr lang="en-US" dirty="0" err="1"/>
              <a:t>cseo.rds</a:t>
            </a:r>
            <a:r>
              <a:rPr lang="en-US" dirty="0"/>
              <a:t>")</a:t>
            </a:r>
          </a:p>
          <a:p>
            <a:pPr marL="0" indent="0">
              <a:buNone/>
            </a:pPr>
            <a:r>
              <a:rPr lang="en-US" dirty="0" err="1"/>
              <a:t>launch_scX</a:t>
            </a:r>
            <a:r>
              <a:rPr lang="en-US" dirty="0"/>
              <a:t>(</a:t>
            </a:r>
            <a:r>
              <a:rPr lang="en-US" dirty="0" err="1"/>
              <a:t>cseo</a:t>
            </a:r>
            <a:r>
              <a:rPr lang="en-US" dirty="0"/>
              <a:t>)</a:t>
            </a:r>
          </a:p>
        </p:txBody>
      </p:sp>
    </p:spTree>
    <p:extLst>
      <p:ext uri="{BB962C8B-B14F-4D97-AF65-F5344CB8AC3E}">
        <p14:creationId xmlns:p14="http://schemas.microsoft.com/office/powerpoint/2010/main" val="336203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Caveats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createSCEobject</a:t>
            </a:r>
            <a:r>
              <a:rPr lang="en-US" dirty="0"/>
              <a:t> function can take a few hours to run on larger datasets</a:t>
            </a:r>
          </a:p>
          <a:p>
            <a:r>
              <a:rPr lang="en-US" dirty="0"/>
              <a:t>analysis cuts off at 50k cells, bioinformatician would need to </a:t>
            </a:r>
            <a:r>
              <a:rPr lang="en-US" dirty="0" err="1"/>
              <a:t>downsample</a:t>
            </a:r>
            <a:r>
              <a:rPr lang="en-US" dirty="0"/>
              <a:t> if &gt; 50k cells</a:t>
            </a:r>
          </a:p>
        </p:txBody>
      </p:sp>
    </p:spTree>
    <p:extLst>
      <p:ext uri="{BB962C8B-B14F-4D97-AF65-F5344CB8AC3E}">
        <p14:creationId xmlns:p14="http://schemas.microsoft.com/office/powerpoint/2010/main" val="49130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Alternative to BAP for </a:t>
            </a:r>
            <a:r>
              <a:rPr lang="en-US" dirty="0" err="1"/>
              <a:t>scRNAseq</a:t>
            </a:r>
            <a:r>
              <a:rPr lang="en-US" dirty="0"/>
              <a:t> datasets</a:t>
            </a:r>
          </a:p>
          <a:p>
            <a:r>
              <a:rPr lang="en-US" dirty="0"/>
              <a:t>Inspiration for new BAP functionalities</a:t>
            </a:r>
          </a:p>
        </p:txBody>
      </p:sp>
    </p:spTree>
    <p:extLst>
      <p:ext uri="{BB962C8B-B14F-4D97-AF65-F5344CB8AC3E}">
        <p14:creationId xmlns:p14="http://schemas.microsoft.com/office/powerpoint/2010/main" val="299611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6798547" cy="1325563"/>
          </a:xfrm>
        </p:spPr>
        <p:txBody>
          <a:bodyPr>
            <a:normAutofit/>
          </a:bodyPr>
          <a:lstStyle/>
          <a:p>
            <a:r>
              <a:rPr lang="en-US" dirty="0"/>
              <a:t>Preparing for </a:t>
            </a:r>
            <a:r>
              <a:rPr lang="en-US" dirty="0" err="1"/>
              <a:t>launch_scX</a:t>
            </a:r>
            <a:r>
              <a:rPr lang="en-US" dirty="0"/>
              <a:t>()</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6688015" cy="4623402"/>
          </a:xfrm>
        </p:spPr>
        <p:txBody>
          <a:bodyPr>
            <a:normAutofit/>
          </a:bodyPr>
          <a:lstStyle/>
          <a:p>
            <a:r>
              <a:rPr lang="en-US" dirty="0" err="1"/>
              <a:t>createSCEobject</a:t>
            </a:r>
            <a:r>
              <a:rPr lang="en-US" dirty="0"/>
              <a:t>()</a:t>
            </a:r>
          </a:p>
          <a:p>
            <a:pPr lvl="1"/>
            <a:r>
              <a:rPr lang="en-US" dirty="0"/>
              <a:t>Leverages ‘scran’ Bioconductor package functionalities</a:t>
            </a:r>
          </a:p>
          <a:p>
            <a:pPr lvl="1"/>
            <a:r>
              <a:rPr lang="en-US" dirty="0"/>
              <a:t>Louvain clustering over mutual-K nearest neighbor graph (k = 20)</a:t>
            </a:r>
          </a:p>
          <a:p>
            <a:pPr lvl="1"/>
            <a:r>
              <a:rPr lang="en-US" dirty="0"/>
              <a:t>20 largest PCA components</a:t>
            </a:r>
          </a:p>
          <a:p>
            <a:pPr lvl="1"/>
            <a:r>
              <a:rPr lang="en-US" dirty="0"/>
              <a:t>Can specify </a:t>
            </a:r>
            <a:r>
              <a:rPr lang="en-US" dirty="0" err="1"/>
              <a:t>NNGraphParam</a:t>
            </a:r>
            <a:r>
              <a:rPr lang="en-US" dirty="0"/>
              <a:t> object (bluster Bioconductor package) to control clustering</a:t>
            </a:r>
          </a:p>
          <a:p>
            <a:pPr lvl="1"/>
            <a:r>
              <a:rPr lang="en-US" dirty="0" err="1"/>
              <a:t>findMarkers</a:t>
            </a:r>
            <a:r>
              <a:rPr lang="en-US" dirty="0"/>
              <a:t> function for DEGs/markers</a:t>
            </a:r>
          </a:p>
        </p:txBody>
      </p:sp>
      <p:pic>
        <p:nvPicPr>
          <p:cNvPr id="5" name="Picture 4">
            <a:extLst>
              <a:ext uri="{FF2B5EF4-FFF2-40B4-BE49-F238E27FC236}">
                <a16:creationId xmlns:a16="http://schemas.microsoft.com/office/drawing/2014/main" id="{84F3B8FC-4BEF-FB2D-DAEF-7AF59F93651F}"/>
              </a:ext>
            </a:extLst>
          </p:cNvPr>
          <p:cNvPicPr>
            <a:picLocks noChangeAspect="1"/>
          </p:cNvPicPr>
          <p:nvPr/>
        </p:nvPicPr>
        <p:blipFill>
          <a:blip r:embed="rId3"/>
          <a:stretch>
            <a:fillRect/>
          </a:stretch>
        </p:blipFill>
        <p:spPr>
          <a:xfrm>
            <a:off x="7081414" y="0"/>
            <a:ext cx="5110586" cy="6858000"/>
          </a:xfrm>
          <a:prstGeom prst="rect">
            <a:avLst/>
          </a:prstGeom>
        </p:spPr>
      </p:pic>
    </p:spTree>
    <p:extLst>
      <p:ext uri="{BB962C8B-B14F-4D97-AF65-F5344CB8AC3E}">
        <p14:creationId xmlns:p14="http://schemas.microsoft.com/office/powerpoint/2010/main" val="4000142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Summary module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4427136" cy="4623402"/>
          </a:xfrm>
        </p:spPr>
        <p:txBody>
          <a:bodyPr>
            <a:normAutofit/>
          </a:bodyPr>
          <a:lstStyle/>
          <a:p>
            <a:r>
              <a:rPr lang="en-US" dirty="0"/>
              <a:t>QC plots by metadata vars</a:t>
            </a:r>
          </a:p>
        </p:txBody>
      </p:sp>
      <p:pic>
        <p:nvPicPr>
          <p:cNvPr id="4" name="Picture 3">
            <a:extLst>
              <a:ext uri="{FF2B5EF4-FFF2-40B4-BE49-F238E27FC236}">
                <a16:creationId xmlns:a16="http://schemas.microsoft.com/office/drawing/2014/main" id="{2CAE4F09-250A-9FFA-28C6-4F050DDEAC4C}"/>
              </a:ext>
            </a:extLst>
          </p:cNvPr>
          <p:cNvPicPr>
            <a:picLocks noChangeAspect="1"/>
          </p:cNvPicPr>
          <p:nvPr/>
        </p:nvPicPr>
        <p:blipFill>
          <a:blip r:embed="rId3"/>
          <a:stretch>
            <a:fillRect/>
          </a:stretch>
        </p:blipFill>
        <p:spPr>
          <a:xfrm>
            <a:off x="5379217" y="60946"/>
            <a:ext cx="6812783" cy="6806283"/>
          </a:xfrm>
          <a:prstGeom prst="rect">
            <a:avLst/>
          </a:prstGeom>
        </p:spPr>
      </p:pic>
    </p:spTree>
    <p:extLst>
      <p:ext uri="{BB962C8B-B14F-4D97-AF65-F5344CB8AC3E}">
        <p14:creationId xmlns:p14="http://schemas.microsoft.com/office/powerpoint/2010/main" val="43726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0B16D-9374-C9B6-A9C7-5A7469D1958B}"/>
              </a:ext>
            </a:extLst>
          </p:cNvPr>
          <p:cNvPicPr>
            <a:picLocks noChangeAspect="1"/>
          </p:cNvPicPr>
          <p:nvPr/>
        </p:nvPicPr>
        <p:blipFill>
          <a:blip r:embed="rId3"/>
          <a:stretch>
            <a:fillRect/>
          </a:stretch>
        </p:blipFill>
        <p:spPr>
          <a:xfrm>
            <a:off x="0" y="1581345"/>
            <a:ext cx="6096001" cy="3965319"/>
          </a:xfrm>
          <a:prstGeom prst="rect">
            <a:avLst/>
          </a:prstGeom>
        </p:spPr>
      </p:pic>
      <p:pic>
        <p:nvPicPr>
          <p:cNvPr id="5" name="Picture 4">
            <a:extLst>
              <a:ext uri="{FF2B5EF4-FFF2-40B4-BE49-F238E27FC236}">
                <a16:creationId xmlns:a16="http://schemas.microsoft.com/office/drawing/2014/main" id="{50266A7F-34A0-8B3D-A565-B600F6BBF1DC}"/>
              </a:ext>
            </a:extLst>
          </p:cNvPr>
          <p:cNvPicPr>
            <a:picLocks noChangeAspect="1"/>
          </p:cNvPicPr>
          <p:nvPr/>
        </p:nvPicPr>
        <p:blipFill>
          <a:blip r:embed="rId4"/>
          <a:stretch>
            <a:fillRect/>
          </a:stretch>
        </p:blipFill>
        <p:spPr>
          <a:xfrm>
            <a:off x="6096000" y="1573005"/>
            <a:ext cx="6096000" cy="3981997"/>
          </a:xfrm>
          <a:prstGeom prst="rect">
            <a:avLst/>
          </a:prstGeom>
        </p:spPr>
      </p:pic>
    </p:spTree>
    <p:extLst>
      <p:ext uri="{BB962C8B-B14F-4D97-AF65-F5344CB8AC3E}">
        <p14:creationId xmlns:p14="http://schemas.microsoft.com/office/powerpoint/2010/main" val="316933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CD009-310C-8210-9516-AAF3023E90B3}"/>
              </a:ext>
            </a:extLst>
          </p:cNvPr>
          <p:cNvPicPr>
            <a:picLocks noChangeAspect="1"/>
          </p:cNvPicPr>
          <p:nvPr/>
        </p:nvPicPr>
        <p:blipFill>
          <a:blip r:embed="rId3"/>
          <a:stretch>
            <a:fillRect/>
          </a:stretch>
        </p:blipFill>
        <p:spPr>
          <a:xfrm>
            <a:off x="782933" y="0"/>
            <a:ext cx="10220012" cy="6877350"/>
          </a:xfrm>
          <a:prstGeom prst="rect">
            <a:avLst/>
          </a:prstGeom>
        </p:spPr>
      </p:pic>
    </p:spTree>
    <p:extLst>
      <p:ext uri="{BB962C8B-B14F-4D97-AF65-F5344CB8AC3E}">
        <p14:creationId xmlns:p14="http://schemas.microsoft.com/office/powerpoint/2010/main" val="398506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05EFF-DD8E-01D8-BBCF-B262460465A3}"/>
              </a:ext>
            </a:extLst>
          </p:cNvPr>
          <p:cNvPicPr>
            <a:picLocks noChangeAspect="1"/>
          </p:cNvPicPr>
          <p:nvPr/>
        </p:nvPicPr>
        <p:blipFill>
          <a:blip r:embed="rId3"/>
          <a:stretch>
            <a:fillRect/>
          </a:stretch>
        </p:blipFill>
        <p:spPr>
          <a:xfrm>
            <a:off x="5870355" y="1263649"/>
            <a:ext cx="6321644" cy="3649996"/>
          </a:xfrm>
          <a:prstGeom prst="rect">
            <a:avLst/>
          </a:prstGeom>
        </p:spPr>
      </p:pic>
      <p:pic>
        <p:nvPicPr>
          <p:cNvPr id="5" name="Picture 4">
            <a:extLst>
              <a:ext uri="{FF2B5EF4-FFF2-40B4-BE49-F238E27FC236}">
                <a16:creationId xmlns:a16="http://schemas.microsoft.com/office/drawing/2014/main" id="{1D7A1871-D09B-5001-4D0A-DE463AE1E194}"/>
              </a:ext>
            </a:extLst>
          </p:cNvPr>
          <p:cNvPicPr>
            <a:picLocks noChangeAspect="1"/>
          </p:cNvPicPr>
          <p:nvPr/>
        </p:nvPicPr>
        <p:blipFill>
          <a:blip r:embed="rId4"/>
          <a:stretch>
            <a:fillRect/>
          </a:stretch>
        </p:blipFill>
        <p:spPr>
          <a:xfrm>
            <a:off x="1" y="1263649"/>
            <a:ext cx="5886030" cy="3649996"/>
          </a:xfrm>
          <a:prstGeom prst="rect">
            <a:avLst/>
          </a:prstGeom>
        </p:spPr>
      </p:pic>
    </p:spTree>
    <p:extLst>
      <p:ext uri="{BB962C8B-B14F-4D97-AF65-F5344CB8AC3E}">
        <p14:creationId xmlns:p14="http://schemas.microsoft.com/office/powerpoint/2010/main" val="286225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4C789-6BD2-3BD8-123D-1E2760D119FB}"/>
              </a:ext>
            </a:extLst>
          </p:cNvPr>
          <p:cNvPicPr>
            <a:picLocks noChangeAspect="1"/>
          </p:cNvPicPr>
          <p:nvPr/>
        </p:nvPicPr>
        <p:blipFill>
          <a:blip r:embed="rId3"/>
          <a:stretch>
            <a:fillRect/>
          </a:stretch>
        </p:blipFill>
        <p:spPr>
          <a:xfrm>
            <a:off x="6005565" y="1647377"/>
            <a:ext cx="6005565" cy="3998410"/>
          </a:xfrm>
          <a:prstGeom prst="rect">
            <a:avLst/>
          </a:prstGeom>
        </p:spPr>
      </p:pic>
      <p:pic>
        <p:nvPicPr>
          <p:cNvPr id="5" name="Picture 4">
            <a:extLst>
              <a:ext uri="{FF2B5EF4-FFF2-40B4-BE49-F238E27FC236}">
                <a16:creationId xmlns:a16="http://schemas.microsoft.com/office/drawing/2014/main" id="{80F7E34A-5354-FD4C-E5DF-726078079265}"/>
              </a:ext>
            </a:extLst>
          </p:cNvPr>
          <p:cNvPicPr>
            <a:picLocks noChangeAspect="1"/>
          </p:cNvPicPr>
          <p:nvPr/>
        </p:nvPicPr>
        <p:blipFill>
          <a:blip r:embed="rId4"/>
          <a:stretch>
            <a:fillRect/>
          </a:stretch>
        </p:blipFill>
        <p:spPr>
          <a:xfrm>
            <a:off x="0" y="1647377"/>
            <a:ext cx="6005565" cy="4019919"/>
          </a:xfrm>
          <a:prstGeom prst="rect">
            <a:avLst/>
          </a:prstGeom>
        </p:spPr>
      </p:pic>
    </p:spTree>
    <p:extLst>
      <p:ext uri="{BB962C8B-B14F-4D97-AF65-F5344CB8AC3E}">
        <p14:creationId xmlns:p14="http://schemas.microsoft.com/office/powerpoint/2010/main" val="3904869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96AA95-73AF-4265-4E2F-A967DBD7BCB7}"/>
              </a:ext>
            </a:extLst>
          </p:cNvPr>
          <p:cNvPicPr>
            <a:picLocks noChangeAspect="1"/>
          </p:cNvPicPr>
          <p:nvPr/>
        </p:nvPicPr>
        <p:blipFill>
          <a:blip r:embed="rId3"/>
          <a:stretch>
            <a:fillRect/>
          </a:stretch>
        </p:blipFill>
        <p:spPr>
          <a:xfrm>
            <a:off x="0" y="1732769"/>
            <a:ext cx="5976604" cy="3896216"/>
          </a:xfrm>
          <a:prstGeom prst="rect">
            <a:avLst/>
          </a:prstGeom>
        </p:spPr>
      </p:pic>
      <p:pic>
        <p:nvPicPr>
          <p:cNvPr id="5" name="Picture 4">
            <a:extLst>
              <a:ext uri="{FF2B5EF4-FFF2-40B4-BE49-F238E27FC236}">
                <a16:creationId xmlns:a16="http://schemas.microsoft.com/office/drawing/2014/main" id="{18134CCE-C739-99E9-A363-6632E674F8A5}"/>
              </a:ext>
            </a:extLst>
          </p:cNvPr>
          <p:cNvPicPr>
            <a:picLocks noChangeAspect="1"/>
          </p:cNvPicPr>
          <p:nvPr/>
        </p:nvPicPr>
        <p:blipFill>
          <a:blip r:embed="rId4"/>
          <a:stretch>
            <a:fillRect/>
          </a:stretch>
        </p:blipFill>
        <p:spPr>
          <a:xfrm>
            <a:off x="5976604" y="1732769"/>
            <a:ext cx="5976605" cy="3910717"/>
          </a:xfrm>
          <a:prstGeom prst="rect">
            <a:avLst/>
          </a:prstGeom>
        </p:spPr>
      </p:pic>
    </p:spTree>
    <p:extLst>
      <p:ext uri="{BB962C8B-B14F-4D97-AF65-F5344CB8AC3E}">
        <p14:creationId xmlns:p14="http://schemas.microsoft.com/office/powerpoint/2010/main" val="347452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22643</TotalTime>
  <Words>604</Words>
  <Application>Microsoft Macintosh PowerPoint</Application>
  <PresentationFormat>Widescreen</PresentationFormat>
  <Paragraphs>47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CMR8</vt:lpstr>
      <vt:lpstr>Office Theme</vt:lpstr>
      <vt:lpstr>PowerPoint Presentation</vt:lpstr>
      <vt:lpstr>Motivation</vt:lpstr>
      <vt:lpstr>Preparing for launch_scX()</vt:lpstr>
      <vt:lpstr>Summary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workflow</vt:lpstr>
      <vt:lpstr>Caveats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4638</cp:revision>
  <dcterms:created xsi:type="dcterms:W3CDTF">2023-09-15T17:40:02Z</dcterms:created>
  <dcterms:modified xsi:type="dcterms:W3CDTF">2024-05-20T20:00:06Z</dcterms:modified>
</cp:coreProperties>
</file>